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Economica" panose="02000506040000020004" pitchFamily="2" charset="77"/>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1"/>
    <p:restoredTop sz="94648"/>
  </p:normalViewPr>
  <p:slideViewPr>
    <p:cSldViewPr snapToGrid="0">
      <p:cViewPr varScale="1">
        <p:scale>
          <a:sx n="74" d="100"/>
          <a:sy n="74" d="100"/>
        </p:scale>
        <p:origin x="184" y="1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687cf93ab5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687cf93ab5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880debe55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880debe5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880debe55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6880debe5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880debe55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6880debe5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880debe55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6880debe55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87cf93ab5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87cf93ab5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87cf93ab5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87cf93ab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687cf93ab5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687cf93ab5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87cf93ab5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87cf93ab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87cf93ab5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87cf93ab5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6880debe55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6880debe55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87cf93ab5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87cf93ab5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687cf93ab5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687cf93ab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4"/><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0.xml"/><Relationship Id="rId5" Type="http://schemas.openxmlformats.org/officeDocument/2006/relationships/slideLayout" Target="../slideLayouts/slideLayout3.xml"/><Relationship Id="rId10" Type="http://schemas.openxmlformats.org/officeDocument/2006/relationships/image" Target="../media/image14.png"/><Relationship Id="rId4" Type="http://schemas.openxmlformats.org/officeDocument/2006/relationships/video" Target="../media/media2.MP4"/><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Ocular US Study</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AEMUS Department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914400" y="342775"/>
            <a:ext cx="7315200" cy="88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Protocol</a:t>
            </a:r>
            <a:endParaRPr/>
          </a:p>
        </p:txBody>
      </p:sp>
      <p:pic>
        <p:nvPicPr>
          <p:cNvPr id="126" name="Google Shape;126;p22"/>
          <p:cNvPicPr preferRelativeResize="0"/>
          <p:nvPr/>
        </p:nvPicPr>
        <p:blipFill>
          <a:blip r:embed="rId7">
            <a:alphaModFix/>
          </a:blip>
          <a:stretch>
            <a:fillRect/>
          </a:stretch>
        </p:blipFill>
        <p:spPr>
          <a:xfrm>
            <a:off x="1291075" y="614724"/>
            <a:ext cx="1866700" cy="882125"/>
          </a:xfrm>
          <a:prstGeom prst="rect">
            <a:avLst/>
          </a:prstGeom>
          <a:noFill/>
          <a:ln>
            <a:noFill/>
          </a:ln>
        </p:spPr>
      </p:pic>
      <p:pic>
        <p:nvPicPr>
          <p:cNvPr id="127" name="Google Shape;127;p22"/>
          <p:cNvPicPr preferRelativeResize="0"/>
          <p:nvPr/>
        </p:nvPicPr>
        <p:blipFill>
          <a:blip r:embed="rId8">
            <a:alphaModFix/>
          </a:blip>
          <a:stretch>
            <a:fillRect/>
          </a:stretch>
        </p:blipFill>
        <p:spPr>
          <a:xfrm>
            <a:off x="6067250" y="513650"/>
            <a:ext cx="2183225" cy="1053350"/>
          </a:xfrm>
          <a:prstGeom prst="rect">
            <a:avLst/>
          </a:prstGeom>
          <a:noFill/>
          <a:ln>
            <a:noFill/>
          </a:ln>
        </p:spPr>
      </p:pic>
      <p:sp>
        <p:nvSpPr>
          <p:cNvPr id="130" name="Google Shape;130;p22"/>
          <p:cNvSpPr txBox="1">
            <a:spLocks noGrp="1"/>
          </p:cNvSpPr>
          <p:nvPr>
            <p:ph type="body" idx="1"/>
          </p:nvPr>
        </p:nvSpPr>
        <p:spPr>
          <a:xfrm>
            <a:off x="2261375" y="2076138"/>
            <a:ext cx="1948800" cy="228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Fanning/sliding through in transverse</a:t>
            </a:r>
            <a:endParaRPr/>
          </a:p>
          <a:p>
            <a:pPr marL="0" lvl="0" indent="0" algn="l" rtl="0">
              <a:spcBef>
                <a:spcPts val="1200"/>
              </a:spcBef>
              <a:spcAft>
                <a:spcPts val="1200"/>
              </a:spcAft>
              <a:buNone/>
            </a:pPr>
            <a:endParaRPr/>
          </a:p>
        </p:txBody>
      </p:sp>
      <p:sp>
        <p:nvSpPr>
          <p:cNvPr id="131" name="Google Shape;131;p22"/>
          <p:cNvSpPr txBox="1">
            <a:spLocks noGrp="1"/>
          </p:cNvSpPr>
          <p:nvPr>
            <p:ph type="body" idx="1"/>
          </p:nvPr>
        </p:nvSpPr>
        <p:spPr>
          <a:xfrm>
            <a:off x="6857100" y="2076138"/>
            <a:ext cx="1948800" cy="228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Fanning/sliding through in sagittal</a:t>
            </a:r>
            <a:endParaRPr/>
          </a:p>
          <a:p>
            <a:pPr marL="0" lvl="0" indent="0" algn="l" rtl="0">
              <a:spcBef>
                <a:spcPts val="1200"/>
              </a:spcBef>
              <a:spcAft>
                <a:spcPts val="1200"/>
              </a:spcAft>
              <a:buNone/>
            </a:pPr>
            <a:endParaRPr/>
          </a:p>
        </p:txBody>
      </p:sp>
      <p:pic>
        <p:nvPicPr>
          <p:cNvPr id="2" name="2f8b6d34-d0d8-4705-9608-6c75f1820e0b">
            <a:hlinkClick r:id="" action="ppaction://media"/>
            <a:extLst>
              <a:ext uri="{FF2B5EF4-FFF2-40B4-BE49-F238E27FC236}">
                <a16:creationId xmlns:a16="http://schemas.microsoft.com/office/drawing/2014/main" id="{2CA266CE-C2AB-CE9A-F40F-4496F36D24F2}"/>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2623" y="1567000"/>
            <a:ext cx="1861801" cy="3310775"/>
          </a:xfrm>
          <a:prstGeom prst="rect">
            <a:avLst/>
          </a:prstGeom>
        </p:spPr>
      </p:pic>
      <p:pic>
        <p:nvPicPr>
          <p:cNvPr id="3" name="584751bd-60fd-4b80-9eb3-72d3a16b72a2">
            <a:hlinkClick r:id="" action="ppaction://media"/>
            <a:extLst>
              <a:ext uri="{FF2B5EF4-FFF2-40B4-BE49-F238E27FC236}">
                <a16:creationId xmlns:a16="http://schemas.microsoft.com/office/drawing/2014/main" id="{71858BA7-0637-C986-3097-7679685B36E7}"/>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4661974" y="1567000"/>
            <a:ext cx="1861802" cy="3310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8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8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3939" mute="1">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mute="1">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914400" y="342775"/>
            <a:ext cx="7315200" cy="88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Protocol</a:t>
            </a:r>
            <a:endParaRPr/>
          </a:p>
        </p:txBody>
      </p:sp>
      <p:pic>
        <p:nvPicPr>
          <p:cNvPr id="137" name="Google Shape;137;p23"/>
          <p:cNvPicPr preferRelativeResize="0"/>
          <p:nvPr/>
        </p:nvPicPr>
        <p:blipFill>
          <a:blip r:embed="rId3">
            <a:alphaModFix/>
          </a:blip>
          <a:stretch>
            <a:fillRect/>
          </a:stretch>
        </p:blipFill>
        <p:spPr>
          <a:xfrm>
            <a:off x="1291075" y="614724"/>
            <a:ext cx="1866700" cy="882125"/>
          </a:xfrm>
          <a:prstGeom prst="rect">
            <a:avLst/>
          </a:prstGeom>
          <a:noFill/>
          <a:ln>
            <a:noFill/>
          </a:ln>
        </p:spPr>
      </p:pic>
      <p:pic>
        <p:nvPicPr>
          <p:cNvPr id="138" name="Google Shape;138;p23"/>
          <p:cNvPicPr preferRelativeResize="0"/>
          <p:nvPr/>
        </p:nvPicPr>
        <p:blipFill>
          <a:blip r:embed="rId4">
            <a:alphaModFix/>
          </a:blip>
          <a:stretch>
            <a:fillRect/>
          </a:stretch>
        </p:blipFill>
        <p:spPr>
          <a:xfrm>
            <a:off x="6067250" y="513650"/>
            <a:ext cx="2183225" cy="1053350"/>
          </a:xfrm>
          <a:prstGeom prst="rect">
            <a:avLst/>
          </a:prstGeom>
          <a:noFill/>
          <a:ln>
            <a:noFill/>
          </a:ln>
        </p:spPr>
      </p:pic>
      <p:pic>
        <p:nvPicPr>
          <p:cNvPr id="139" name="Google Shape;139;p23" title="276fd90c-584c-47f0-bb4c-d214c423aed9.JPG"/>
          <p:cNvPicPr preferRelativeResize="0"/>
          <p:nvPr/>
        </p:nvPicPr>
        <p:blipFill rotWithShape="1">
          <a:blip r:embed="rId5">
            <a:alphaModFix/>
          </a:blip>
          <a:srcRect b="5784"/>
          <a:stretch/>
        </p:blipFill>
        <p:spPr>
          <a:xfrm>
            <a:off x="5198575" y="1757375"/>
            <a:ext cx="1748101" cy="2925325"/>
          </a:xfrm>
          <a:prstGeom prst="rect">
            <a:avLst/>
          </a:prstGeom>
          <a:noFill/>
          <a:ln>
            <a:noFill/>
          </a:ln>
        </p:spPr>
      </p:pic>
      <p:pic>
        <p:nvPicPr>
          <p:cNvPr id="140" name="Google Shape;140;p23" title="a19b6984-36a8-4e54-9722-0fb2a9d366b8.JPG"/>
          <p:cNvPicPr preferRelativeResize="0"/>
          <p:nvPr/>
        </p:nvPicPr>
        <p:blipFill rotWithShape="1">
          <a:blip r:embed="rId6">
            <a:alphaModFix/>
          </a:blip>
          <a:srcRect t="891" b="13396"/>
          <a:stretch/>
        </p:blipFill>
        <p:spPr>
          <a:xfrm>
            <a:off x="345700" y="1757375"/>
            <a:ext cx="1921499" cy="2925325"/>
          </a:xfrm>
          <a:prstGeom prst="rect">
            <a:avLst/>
          </a:prstGeom>
          <a:noFill/>
          <a:ln>
            <a:noFill/>
          </a:ln>
        </p:spPr>
      </p:pic>
      <p:sp>
        <p:nvSpPr>
          <p:cNvPr id="141" name="Google Shape;141;p23"/>
          <p:cNvSpPr txBox="1">
            <a:spLocks noGrp="1"/>
          </p:cNvSpPr>
          <p:nvPr>
            <p:ph type="body" idx="1"/>
          </p:nvPr>
        </p:nvSpPr>
        <p:spPr>
          <a:xfrm>
            <a:off x="2395525" y="2076125"/>
            <a:ext cx="1948800" cy="22878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endParaRPr/>
          </a:p>
          <a:p>
            <a:pPr marL="0" lvl="0" indent="0" algn="l" rtl="0">
              <a:spcBef>
                <a:spcPts val="1200"/>
              </a:spcBef>
              <a:spcAft>
                <a:spcPts val="0"/>
              </a:spcAft>
              <a:buNone/>
            </a:pPr>
            <a:r>
              <a:rPr lang="en"/>
              <a:t>Hold probe still,  in transverse, ask patient to move eyes left and right</a:t>
            </a:r>
            <a:endParaRPr/>
          </a:p>
          <a:p>
            <a:pPr marL="0" lvl="0" indent="0" algn="l" rtl="0">
              <a:spcBef>
                <a:spcPts val="1200"/>
              </a:spcBef>
              <a:spcAft>
                <a:spcPts val="1200"/>
              </a:spcAft>
              <a:buNone/>
            </a:pPr>
            <a:endParaRPr/>
          </a:p>
        </p:txBody>
      </p:sp>
      <p:sp>
        <p:nvSpPr>
          <p:cNvPr id="142" name="Google Shape;142;p23"/>
          <p:cNvSpPr txBox="1">
            <a:spLocks noGrp="1"/>
          </p:cNvSpPr>
          <p:nvPr>
            <p:ph type="body" idx="1"/>
          </p:nvPr>
        </p:nvSpPr>
        <p:spPr>
          <a:xfrm>
            <a:off x="7109325" y="2076138"/>
            <a:ext cx="1948800" cy="2287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p>
          <a:p>
            <a:pPr marL="0" lvl="0" indent="0" algn="l" rtl="0">
              <a:spcBef>
                <a:spcPts val="1200"/>
              </a:spcBef>
              <a:spcAft>
                <a:spcPts val="0"/>
              </a:spcAft>
              <a:buNone/>
            </a:pPr>
            <a:r>
              <a:rPr lang="en"/>
              <a:t>Hold probe still,  in sagittal, ask patient to move eyes up and down</a:t>
            </a: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914400" y="342775"/>
            <a:ext cx="7315200" cy="88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Protocol</a:t>
            </a:r>
            <a:endParaRPr/>
          </a:p>
        </p:txBody>
      </p:sp>
      <p:pic>
        <p:nvPicPr>
          <p:cNvPr id="148" name="Google Shape;148;p24"/>
          <p:cNvPicPr preferRelativeResize="0"/>
          <p:nvPr/>
        </p:nvPicPr>
        <p:blipFill>
          <a:blip r:embed="rId3">
            <a:alphaModFix/>
          </a:blip>
          <a:stretch>
            <a:fillRect/>
          </a:stretch>
        </p:blipFill>
        <p:spPr>
          <a:xfrm>
            <a:off x="1291075" y="614724"/>
            <a:ext cx="1866700" cy="882125"/>
          </a:xfrm>
          <a:prstGeom prst="rect">
            <a:avLst/>
          </a:prstGeom>
          <a:noFill/>
          <a:ln>
            <a:noFill/>
          </a:ln>
        </p:spPr>
      </p:pic>
      <p:pic>
        <p:nvPicPr>
          <p:cNvPr id="149" name="Google Shape;149;p24"/>
          <p:cNvPicPr preferRelativeResize="0"/>
          <p:nvPr/>
        </p:nvPicPr>
        <p:blipFill>
          <a:blip r:embed="rId4">
            <a:alphaModFix/>
          </a:blip>
          <a:stretch>
            <a:fillRect/>
          </a:stretch>
        </p:blipFill>
        <p:spPr>
          <a:xfrm>
            <a:off x="6067250" y="513650"/>
            <a:ext cx="2183225" cy="1053350"/>
          </a:xfrm>
          <a:prstGeom prst="rect">
            <a:avLst/>
          </a:prstGeom>
          <a:noFill/>
          <a:ln>
            <a:noFill/>
          </a:ln>
        </p:spPr>
      </p:pic>
      <p:pic>
        <p:nvPicPr>
          <p:cNvPr id="150" name="Google Shape;150;p24" title="276fd90c-584c-47f0-bb4c-d214c423aed9.JPG"/>
          <p:cNvPicPr preferRelativeResize="0"/>
          <p:nvPr/>
        </p:nvPicPr>
        <p:blipFill rotWithShape="1">
          <a:blip r:embed="rId5">
            <a:alphaModFix/>
          </a:blip>
          <a:srcRect b="5784"/>
          <a:stretch/>
        </p:blipFill>
        <p:spPr>
          <a:xfrm>
            <a:off x="5198575" y="1757375"/>
            <a:ext cx="1748101" cy="2925325"/>
          </a:xfrm>
          <a:prstGeom prst="rect">
            <a:avLst/>
          </a:prstGeom>
          <a:noFill/>
          <a:ln>
            <a:noFill/>
          </a:ln>
        </p:spPr>
      </p:pic>
      <p:pic>
        <p:nvPicPr>
          <p:cNvPr id="151" name="Google Shape;151;p24" title="a19b6984-36a8-4e54-9722-0fb2a9d366b8.JPG"/>
          <p:cNvPicPr preferRelativeResize="0"/>
          <p:nvPr/>
        </p:nvPicPr>
        <p:blipFill rotWithShape="1">
          <a:blip r:embed="rId6">
            <a:alphaModFix/>
          </a:blip>
          <a:srcRect t="891" b="13396"/>
          <a:stretch/>
        </p:blipFill>
        <p:spPr>
          <a:xfrm>
            <a:off x="345700" y="1757375"/>
            <a:ext cx="1921499" cy="2925325"/>
          </a:xfrm>
          <a:prstGeom prst="rect">
            <a:avLst/>
          </a:prstGeom>
          <a:noFill/>
          <a:ln>
            <a:noFill/>
          </a:ln>
        </p:spPr>
      </p:pic>
      <p:sp>
        <p:nvSpPr>
          <p:cNvPr id="152" name="Google Shape;152;p24"/>
          <p:cNvSpPr txBox="1">
            <a:spLocks noGrp="1"/>
          </p:cNvSpPr>
          <p:nvPr>
            <p:ph type="body" idx="1"/>
          </p:nvPr>
        </p:nvSpPr>
        <p:spPr>
          <a:xfrm>
            <a:off x="2395525" y="2076125"/>
            <a:ext cx="1948800" cy="2287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Hold probe still,  in transverse, freeze and measure ONSD</a:t>
            </a:r>
            <a:endParaRPr/>
          </a:p>
          <a:p>
            <a:pPr marL="0" lvl="0" indent="0" algn="l" rtl="0">
              <a:spcBef>
                <a:spcPts val="1200"/>
              </a:spcBef>
              <a:spcAft>
                <a:spcPts val="1200"/>
              </a:spcAft>
              <a:buNone/>
            </a:pPr>
            <a:endParaRPr/>
          </a:p>
        </p:txBody>
      </p:sp>
      <p:sp>
        <p:nvSpPr>
          <p:cNvPr id="153" name="Google Shape;153;p24"/>
          <p:cNvSpPr txBox="1">
            <a:spLocks noGrp="1"/>
          </p:cNvSpPr>
          <p:nvPr>
            <p:ph type="body" idx="1"/>
          </p:nvPr>
        </p:nvSpPr>
        <p:spPr>
          <a:xfrm>
            <a:off x="7109325" y="2076138"/>
            <a:ext cx="1948800" cy="2287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Hold probe still,  in sagittal, freese and measure ONSD</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49300" y="167650"/>
            <a:ext cx="1864800" cy="1396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Post-Study Survey</a:t>
            </a:r>
            <a:endParaRPr/>
          </a:p>
        </p:txBody>
      </p:sp>
      <p:pic>
        <p:nvPicPr>
          <p:cNvPr id="159" name="Google Shape;159;p25"/>
          <p:cNvPicPr preferRelativeResize="0"/>
          <p:nvPr/>
        </p:nvPicPr>
        <p:blipFill>
          <a:blip r:embed="rId3">
            <a:alphaModFix/>
          </a:blip>
          <a:stretch>
            <a:fillRect/>
          </a:stretch>
        </p:blipFill>
        <p:spPr>
          <a:xfrm>
            <a:off x="2578400" y="63950"/>
            <a:ext cx="3987201" cy="489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 you!</a:t>
            </a:r>
            <a:endParaRPr/>
          </a:p>
        </p:txBody>
      </p:sp>
      <p:sp>
        <p:nvSpPr>
          <p:cNvPr id="165" name="Google Shape;165;p26"/>
          <p:cNvSpPr txBox="1">
            <a:spLocks noGrp="1"/>
          </p:cNvSpPr>
          <p:nvPr>
            <p:ph type="body" idx="1"/>
          </p:nvPr>
        </p:nvSpPr>
        <p:spPr>
          <a:xfrm>
            <a:off x="311700" y="1528850"/>
            <a:ext cx="8520600" cy="3050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We appreciate you volunteering to help us in our efforts to complete this study. </a:t>
            </a:r>
            <a:endParaRPr/>
          </a:p>
          <a:p>
            <a:pPr marL="0" lvl="0" indent="0" algn="ctr" rtl="0">
              <a:spcBef>
                <a:spcPts val="1200"/>
              </a:spcBef>
              <a:spcAft>
                <a:spcPts val="0"/>
              </a:spcAft>
              <a:buNone/>
            </a:pPr>
            <a:endParaRPr/>
          </a:p>
          <a:p>
            <a:pPr marL="0" lvl="0" indent="0" algn="ctr" rtl="0">
              <a:spcBef>
                <a:spcPts val="1200"/>
              </a:spcBef>
              <a:spcAft>
                <a:spcPts val="0"/>
              </a:spcAft>
              <a:buNone/>
            </a:pPr>
            <a:r>
              <a:rPr lang="en"/>
              <a:t>Should you have any questions or concerns, please contact us directly!</a:t>
            </a:r>
            <a:endParaRPr/>
          </a:p>
          <a:p>
            <a:pPr marL="0" lvl="0" indent="0" algn="ctr" rtl="0">
              <a:spcBef>
                <a:spcPts val="1200"/>
              </a:spcBef>
              <a:spcAft>
                <a:spcPts val="0"/>
              </a:spcAft>
              <a:buNone/>
            </a:pPr>
            <a:r>
              <a:rPr lang="en"/>
              <a:t>Andreea Popa, MD → 985-710-1828</a:t>
            </a:r>
            <a:endParaRPr/>
          </a:p>
          <a:p>
            <a:pPr marL="0" lvl="0" indent="0" algn="ctr" rtl="0">
              <a:spcBef>
                <a:spcPts val="1200"/>
              </a:spcBef>
              <a:spcAft>
                <a:spcPts val="1200"/>
              </a:spcAft>
              <a:buNone/>
            </a:pPr>
            <a:r>
              <a:rPr lang="en"/>
              <a:t>Danielle Glaze, DO → 850-748-0588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body" idx="1"/>
          </p:nvPr>
        </p:nvSpPr>
        <p:spPr>
          <a:xfrm>
            <a:off x="283450" y="236700"/>
            <a:ext cx="8520600" cy="3354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4200">
                <a:latin typeface="Economica"/>
                <a:ea typeface="Economica"/>
                <a:cs typeface="Economica"/>
                <a:sym typeface="Economica"/>
              </a:rPr>
              <a:t>Comparative Investigation of a Water Bath Technique for Ocular Ultrasound Imaging vs. Traditional Gel-Based Technique - A Pilot Study</a:t>
            </a:r>
            <a:endParaRPr sz="4200">
              <a:latin typeface="Economica"/>
              <a:ea typeface="Economica"/>
              <a:cs typeface="Economica"/>
              <a:sym typeface="Economica"/>
            </a:endParaRPr>
          </a:p>
          <a:p>
            <a:pPr marL="0" lvl="0" indent="0" algn="l" rtl="0">
              <a:spcBef>
                <a:spcPts val="0"/>
              </a:spcBef>
              <a:spcAft>
                <a:spcPts val="1200"/>
              </a:spcAft>
              <a:buNone/>
            </a:pPr>
            <a:endParaRPr/>
          </a:p>
        </p:txBody>
      </p:sp>
      <p:pic>
        <p:nvPicPr>
          <p:cNvPr id="69" name="Google Shape;69;p14"/>
          <p:cNvPicPr preferRelativeResize="0"/>
          <p:nvPr/>
        </p:nvPicPr>
        <p:blipFill>
          <a:blip r:embed="rId3">
            <a:alphaModFix/>
          </a:blip>
          <a:stretch>
            <a:fillRect/>
          </a:stretch>
        </p:blipFill>
        <p:spPr>
          <a:xfrm>
            <a:off x="2374125" y="2288238"/>
            <a:ext cx="4714900" cy="2652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a:t>
            </a:r>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We are comparing traditional ocular ultrasound - i.e. tegaderm, gel then probe versus the idea of a water bath over the eye (such as is used for digit/finger injuries).</a:t>
            </a:r>
            <a:endParaRPr/>
          </a:p>
        </p:txBody>
      </p:sp>
      <p:pic>
        <p:nvPicPr>
          <p:cNvPr id="76" name="Google Shape;76;p15"/>
          <p:cNvPicPr preferRelativeResize="0"/>
          <p:nvPr/>
        </p:nvPicPr>
        <p:blipFill>
          <a:blip r:embed="rId3">
            <a:alphaModFix/>
          </a:blip>
          <a:stretch>
            <a:fillRect/>
          </a:stretch>
        </p:blipFill>
        <p:spPr>
          <a:xfrm>
            <a:off x="915776" y="2382775"/>
            <a:ext cx="3099075" cy="2393926"/>
          </a:xfrm>
          <a:prstGeom prst="rect">
            <a:avLst/>
          </a:prstGeom>
          <a:noFill/>
          <a:ln>
            <a:noFill/>
          </a:ln>
        </p:spPr>
      </p:pic>
      <p:pic>
        <p:nvPicPr>
          <p:cNvPr id="77" name="Google Shape;77;p15" title="0c5c5460-7212-4192-826e-b34148036b22.JPG"/>
          <p:cNvPicPr preferRelativeResize="0"/>
          <p:nvPr/>
        </p:nvPicPr>
        <p:blipFill rotWithShape="1">
          <a:blip r:embed="rId4">
            <a:alphaModFix/>
          </a:blip>
          <a:srcRect t="45172" r="-1317" b="10764"/>
          <a:stretch/>
        </p:blipFill>
        <p:spPr>
          <a:xfrm>
            <a:off x="4849400" y="2382775"/>
            <a:ext cx="3099076" cy="2393925"/>
          </a:xfrm>
          <a:prstGeom prst="rect">
            <a:avLst/>
          </a:prstGeom>
          <a:noFill/>
          <a:ln>
            <a:noFill/>
          </a:ln>
        </p:spPr>
      </p:pic>
      <p:sp>
        <p:nvSpPr>
          <p:cNvPr id="78" name="Google Shape;78;p15"/>
          <p:cNvSpPr txBox="1"/>
          <p:nvPr/>
        </p:nvSpPr>
        <p:spPr>
          <a:xfrm>
            <a:off x="4192500" y="3307338"/>
            <a:ext cx="759000" cy="5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Open Sans"/>
                <a:ea typeface="Open Sans"/>
                <a:cs typeface="Open Sans"/>
                <a:sym typeface="Open Sans"/>
              </a:rPr>
              <a:t>VS</a:t>
            </a:r>
            <a:endParaRPr sz="18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a:t>
            </a:r>
            <a:endParaRPr/>
          </a:p>
        </p:txBody>
      </p:sp>
      <p:sp>
        <p:nvSpPr>
          <p:cNvPr id="84" name="Google Shape;84;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To determine differences in image acquisition, image quality, and presence of artifacts between the two techniques.</a:t>
            </a:r>
            <a:endParaRPr/>
          </a:p>
          <a:p>
            <a:pPr marL="0" lvl="0" indent="0" algn="l" rtl="0">
              <a:spcBef>
                <a:spcPts val="0"/>
              </a:spcBef>
              <a:spcAft>
                <a:spcPts val="1200"/>
              </a:spcAft>
              <a:buNone/>
            </a:pPr>
            <a:endParaRPr/>
          </a:p>
        </p:txBody>
      </p:sp>
      <p:pic>
        <p:nvPicPr>
          <p:cNvPr id="85" name="Google Shape;85;p16"/>
          <p:cNvPicPr preferRelativeResize="0"/>
          <p:nvPr/>
        </p:nvPicPr>
        <p:blipFill>
          <a:blip r:embed="rId3">
            <a:alphaModFix/>
          </a:blip>
          <a:stretch>
            <a:fillRect/>
          </a:stretch>
        </p:blipFill>
        <p:spPr>
          <a:xfrm>
            <a:off x="182925" y="2055850"/>
            <a:ext cx="2721100" cy="2721100"/>
          </a:xfrm>
          <a:prstGeom prst="rect">
            <a:avLst/>
          </a:prstGeom>
          <a:noFill/>
          <a:ln>
            <a:noFill/>
          </a:ln>
        </p:spPr>
      </p:pic>
      <p:pic>
        <p:nvPicPr>
          <p:cNvPr id="86" name="Google Shape;86;p16"/>
          <p:cNvPicPr preferRelativeResize="0"/>
          <p:nvPr/>
        </p:nvPicPr>
        <p:blipFill rotWithShape="1">
          <a:blip r:embed="rId4">
            <a:alphaModFix/>
          </a:blip>
          <a:srcRect l="15972" t="1557" r="19176" b="7904"/>
          <a:stretch/>
        </p:blipFill>
        <p:spPr>
          <a:xfrm>
            <a:off x="6310475" y="2055850"/>
            <a:ext cx="2599968" cy="2721100"/>
          </a:xfrm>
          <a:prstGeom prst="rect">
            <a:avLst/>
          </a:prstGeom>
          <a:noFill/>
          <a:ln>
            <a:noFill/>
          </a:ln>
        </p:spPr>
      </p:pic>
      <p:pic>
        <p:nvPicPr>
          <p:cNvPr id="87" name="Google Shape;87;p16" title="Screen Shot 2025-06-16 at 12.30.52 PM.png"/>
          <p:cNvPicPr preferRelativeResize="0"/>
          <p:nvPr/>
        </p:nvPicPr>
        <p:blipFill>
          <a:blip r:embed="rId5">
            <a:alphaModFix/>
          </a:blip>
          <a:stretch>
            <a:fillRect/>
          </a:stretch>
        </p:blipFill>
        <p:spPr>
          <a:xfrm>
            <a:off x="3005325" y="2055850"/>
            <a:ext cx="3203875" cy="2721100"/>
          </a:xfrm>
          <a:prstGeom prst="rect">
            <a:avLst/>
          </a:prstGeom>
          <a:noFill/>
          <a:ln>
            <a:noFill/>
          </a:ln>
        </p:spPr>
      </p:pic>
      <p:sp>
        <p:nvSpPr>
          <p:cNvPr id="88" name="Google Shape;88;p16"/>
          <p:cNvSpPr/>
          <p:nvPr/>
        </p:nvSpPr>
        <p:spPr>
          <a:xfrm rot="7332832">
            <a:off x="3955349" y="3224920"/>
            <a:ext cx="148570" cy="475508"/>
          </a:xfrm>
          <a:prstGeom prst="down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9" name="Google Shape;89;p16"/>
          <p:cNvSpPr/>
          <p:nvPr/>
        </p:nvSpPr>
        <p:spPr>
          <a:xfrm rot="-3793675">
            <a:off x="4840829" y="2433032"/>
            <a:ext cx="148521" cy="475751"/>
          </a:xfrm>
          <a:prstGeom prst="down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3">
            <a:alphaModFix/>
          </a:blip>
          <a:srcRect b="13487"/>
          <a:stretch/>
        </p:blipFill>
        <p:spPr>
          <a:xfrm>
            <a:off x="2336000" y="1829150"/>
            <a:ext cx="4472000" cy="2901551"/>
          </a:xfrm>
          <a:prstGeom prst="rect">
            <a:avLst/>
          </a:prstGeom>
          <a:noFill/>
          <a:ln>
            <a:noFill/>
          </a:ln>
        </p:spPr>
      </p:pic>
      <p:sp>
        <p:nvSpPr>
          <p:cNvPr id="95" name="Google Shape;95;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When?</a:t>
            </a:r>
            <a:endParaRPr/>
          </a:p>
        </p:txBody>
      </p:sp>
      <p:sp>
        <p:nvSpPr>
          <p:cNvPr id="96" name="Google Shape;96;p17"/>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u="sng"/>
              <a:t>Wednesday, June 18th from 11am - 1pm</a:t>
            </a:r>
            <a:endParaRPr b="1" u="sng"/>
          </a:p>
          <a:p>
            <a:pPr marL="0" lvl="0" indent="0" algn="l" rtl="0">
              <a:spcBef>
                <a:spcPts val="1200"/>
              </a:spcBef>
              <a:spcAft>
                <a:spcPts val="1200"/>
              </a:spcAft>
              <a:buNone/>
            </a:pPr>
            <a:r>
              <a:rPr lang="en"/>
              <a:t>We will separate residents in groups of 6 at a time from resident conference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a:t>
            </a:r>
            <a:endParaRPr/>
          </a:p>
        </p:txBody>
      </p:sp>
      <p:sp>
        <p:nvSpPr>
          <p:cNvPr id="102" name="Google Shape;102;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every group of 6 residents, there will be 3 residents scanning, and 3 residents acting as the eye model.</a:t>
            </a:r>
            <a:endParaRPr/>
          </a:p>
          <a:p>
            <a:pPr marL="0" lvl="0" indent="0" algn="l" rtl="0">
              <a:spcBef>
                <a:spcPts val="1200"/>
              </a:spcBef>
              <a:spcAft>
                <a:spcPts val="0"/>
              </a:spcAft>
              <a:buNone/>
            </a:pPr>
            <a:r>
              <a:rPr lang="en"/>
              <a:t>The scanning residents will perform an ocular ultrasound exam on the model with the traditional gel-based tegaderm technique and then also the novel water bath technique - on BOTH eyes.</a:t>
            </a:r>
            <a:endParaRPr/>
          </a:p>
          <a:p>
            <a:pPr marL="0" lvl="0" indent="0" algn="l" rtl="0">
              <a:spcBef>
                <a:spcPts val="1200"/>
              </a:spcBef>
              <a:spcAft>
                <a:spcPts val="0"/>
              </a:spcAft>
              <a:buNone/>
            </a:pPr>
            <a:r>
              <a:rPr lang="en"/>
              <a:t>A scanning protocol will be utilized.</a:t>
            </a:r>
            <a:endParaRPr/>
          </a:p>
          <a:p>
            <a:pPr marL="0" lvl="0" indent="0" algn="l" rtl="0">
              <a:spcBef>
                <a:spcPts val="1200"/>
              </a:spcBef>
              <a:spcAft>
                <a:spcPts val="1200"/>
              </a:spcAft>
              <a:buNone/>
            </a:pPr>
            <a:r>
              <a:rPr lang="en"/>
              <a:t>The residents will then switch places → the scanning resident will become the model, and the eye model resident will become the scanner.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311700" y="208450"/>
            <a:ext cx="8520600" cy="48015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None/>
            </a:pPr>
            <a:r>
              <a:rPr lang="en" sz="1600"/>
              <a:t>The traditional ocular ultrasound technique should be familiar to you. </a:t>
            </a:r>
            <a:endParaRPr sz="1600"/>
          </a:p>
          <a:p>
            <a:pPr marL="0" lvl="0" indent="0" algn="l" rtl="0">
              <a:lnSpc>
                <a:spcPct val="95000"/>
              </a:lnSpc>
              <a:spcBef>
                <a:spcPts val="1200"/>
              </a:spcBef>
              <a:spcAft>
                <a:spcPts val="0"/>
              </a:spcAft>
              <a:buNone/>
            </a:pPr>
            <a:r>
              <a:rPr lang="en" sz="1600"/>
              <a:t>However, for the water bath aspect - in order for us to recreate a water bath over the eye, already FDA-approved scuba goggles will be utilized.</a:t>
            </a: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r>
              <a:rPr lang="en" sz="1600"/>
              <a:t>The lens has been removed, and a nasal clamp will be placed over your nose to prevent water from being inhaled. You will breath through your mouth for the duration of this technique. Sterile/purified water will be  poured in. </a:t>
            </a:r>
            <a:endParaRPr sz="1600"/>
          </a:p>
          <a:p>
            <a:pPr marL="0" lvl="0" indent="0" algn="l" rtl="0">
              <a:lnSpc>
                <a:spcPct val="95000"/>
              </a:lnSpc>
              <a:spcBef>
                <a:spcPts val="1200"/>
              </a:spcBef>
              <a:spcAft>
                <a:spcPts val="1200"/>
              </a:spcAft>
              <a:buNone/>
            </a:pPr>
            <a:r>
              <a:rPr lang="en" sz="1600"/>
              <a:t> (No tegaderm will be applied, eyes will be closed throughout this time)</a:t>
            </a:r>
            <a:endParaRPr sz="1600"/>
          </a:p>
        </p:txBody>
      </p:sp>
      <p:pic>
        <p:nvPicPr>
          <p:cNvPr id="108" name="Google Shape;108;p19" title="Screen Shot 2025-06-16 at 1.12.12 PM.png"/>
          <p:cNvPicPr preferRelativeResize="0"/>
          <p:nvPr/>
        </p:nvPicPr>
        <p:blipFill>
          <a:blip r:embed="rId3">
            <a:alphaModFix/>
          </a:blip>
          <a:stretch>
            <a:fillRect/>
          </a:stretch>
        </p:blipFill>
        <p:spPr>
          <a:xfrm>
            <a:off x="2516075" y="1472963"/>
            <a:ext cx="1928824" cy="1477324"/>
          </a:xfrm>
          <a:prstGeom prst="rect">
            <a:avLst/>
          </a:prstGeom>
          <a:noFill/>
          <a:ln>
            <a:noFill/>
          </a:ln>
        </p:spPr>
      </p:pic>
      <p:pic>
        <p:nvPicPr>
          <p:cNvPr id="109" name="Google Shape;109;p19" title="IMG_0AE021F65747-1.jpeg"/>
          <p:cNvPicPr preferRelativeResize="0"/>
          <p:nvPr/>
        </p:nvPicPr>
        <p:blipFill rotWithShape="1">
          <a:blip r:embed="rId4">
            <a:alphaModFix/>
          </a:blip>
          <a:srcRect b="18758"/>
          <a:stretch/>
        </p:blipFill>
        <p:spPr>
          <a:xfrm>
            <a:off x="4888075" y="1472975"/>
            <a:ext cx="1572425" cy="1805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311700" y="568550"/>
            <a:ext cx="8520600" cy="401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Each resident will have had both of their eyes scanned, with both techniques. And each resident will also have performed an ocular ultrasound scan on another resident’s eyes with both techniques.</a:t>
            </a:r>
            <a:endParaRPr/>
          </a:p>
          <a:p>
            <a:pPr marL="0" lvl="0" indent="0" algn="l" rtl="0">
              <a:spcBef>
                <a:spcPts val="1200"/>
              </a:spcBef>
              <a:spcAft>
                <a:spcPts val="0"/>
              </a:spcAft>
              <a:buNone/>
            </a:pPr>
            <a:endParaRPr/>
          </a:p>
          <a:p>
            <a:pPr marL="0" lvl="0" indent="0" algn="l" rtl="0">
              <a:spcBef>
                <a:spcPts val="1200"/>
              </a:spcBef>
              <a:spcAft>
                <a:spcPts val="0"/>
              </a:spcAft>
              <a:buNone/>
            </a:pPr>
            <a:r>
              <a:rPr lang="en"/>
              <a:t>→ Please read the consent form provided which goes over the overall procedure, risks and discomforts.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Ensure you do not meet any of the exclusion criteria prior to signing (i.e. recent eye trauma, allergies to adhesive/gel, active eye infection)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Protocol</a:t>
            </a:r>
            <a:endParaRPr/>
          </a:p>
        </p:txBody>
      </p:sp>
      <p:pic>
        <p:nvPicPr>
          <p:cNvPr id="120" name="Google Shape;120;p21"/>
          <p:cNvPicPr preferRelativeResize="0"/>
          <p:nvPr/>
        </p:nvPicPr>
        <p:blipFill>
          <a:blip r:embed="rId3">
            <a:alphaModFix/>
          </a:blip>
          <a:stretch>
            <a:fillRect/>
          </a:stretch>
        </p:blipFill>
        <p:spPr>
          <a:xfrm>
            <a:off x="1468800" y="1087275"/>
            <a:ext cx="6466574" cy="37326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Macintosh PowerPoint</Application>
  <PresentationFormat>On-screen Show (16:9)</PresentationFormat>
  <Paragraphs>54</Paragraphs>
  <Slides>14</Slides>
  <Notes>14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Economica</vt:lpstr>
      <vt:lpstr>Open Sans</vt:lpstr>
      <vt:lpstr>Luxe</vt:lpstr>
      <vt:lpstr>Ocular US Study</vt:lpstr>
      <vt:lpstr>PowerPoint Presentation</vt:lpstr>
      <vt:lpstr>What?</vt:lpstr>
      <vt:lpstr>Why?</vt:lpstr>
      <vt:lpstr>When?</vt:lpstr>
      <vt:lpstr>How?</vt:lpstr>
      <vt:lpstr>PowerPoint Presentation</vt:lpstr>
      <vt:lpstr>PowerPoint Presentation</vt:lpstr>
      <vt:lpstr>Protocol</vt:lpstr>
      <vt:lpstr>Protocol</vt:lpstr>
      <vt:lpstr>Protocol</vt:lpstr>
      <vt:lpstr>Protocol</vt:lpstr>
      <vt:lpstr>Post-Study Survey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Carlos Fonseca</cp:lastModifiedBy>
  <cp:revision>2</cp:revision>
  <dcterms:modified xsi:type="dcterms:W3CDTF">2025-06-16T17:51:26Z</dcterms:modified>
</cp:coreProperties>
</file>